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6" r:id="rId3"/>
    <p:sldId id="267" r:id="rId4"/>
    <p:sldId id="259" r:id="rId5"/>
    <p:sldId id="261" r:id="rId6"/>
    <p:sldId id="268" r:id="rId7"/>
    <p:sldId id="260" r:id="rId8"/>
    <p:sldId id="270" r:id="rId9"/>
    <p:sldId id="269"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8153" autoAdjust="0"/>
  </p:normalViewPr>
  <p:slideViewPr>
    <p:cSldViewPr>
      <p:cViewPr varScale="1">
        <p:scale>
          <a:sx n="57" d="100"/>
          <a:sy n="57" d="100"/>
        </p:scale>
        <p:origin x="-1746" y="-84"/>
      </p:cViewPr>
      <p:guideLst>
        <p:guide orient="horz" pos="2160"/>
        <p:guide pos="2880"/>
      </p:guideLst>
    </p:cSldViewPr>
  </p:slideViewPr>
  <p:outlineViewPr>
    <p:cViewPr>
      <p:scale>
        <a:sx n="33" d="100"/>
        <a:sy n="33" d="100"/>
      </p:scale>
      <p:origin x="0" y="29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EC06C-1733-46CC-8E6A-BDCD479E87DB}" type="datetimeFigureOut">
              <a:rPr lang="fr-FR" smtClean="0"/>
              <a:t>17/01/2011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2C828-AA86-40A5-A415-2F1C8959F6E0}" type="slidenum">
              <a:rPr lang="fr-FR" smtClean="0"/>
              <a:t>‹N°›</a:t>
            </a:fld>
            <a:endParaRPr lang="fr-FR"/>
          </a:p>
        </p:txBody>
      </p:sp>
    </p:spTree>
    <p:extLst>
      <p:ext uri="{BB962C8B-B14F-4D97-AF65-F5344CB8AC3E}">
        <p14:creationId xmlns:p14="http://schemas.microsoft.com/office/powerpoint/2010/main" val="108714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J’exprime des points de </a:t>
            </a:r>
            <a:r>
              <a:rPr lang="fr-FR" smtClean="0"/>
              <a:t>vues</a:t>
            </a:r>
            <a:r>
              <a:rPr lang="fr-FR" baseline="0" smtClean="0"/>
              <a:t> personnels.</a:t>
            </a:r>
            <a:endParaRPr lang="fr-FR" dirty="0" smtClean="0"/>
          </a:p>
          <a:p>
            <a:endParaRPr lang="fr-FR" dirty="0" smtClean="0"/>
          </a:p>
          <a:p>
            <a:r>
              <a:rPr lang="fr-FR" dirty="0" smtClean="0"/>
              <a:t>Je</a:t>
            </a:r>
            <a:r>
              <a:rPr lang="fr-FR" baseline="0" dirty="0" smtClean="0"/>
              <a:t> n’en ferais pas l’historique, cette dernière sera bien mieux faite par Remi </a:t>
            </a:r>
            <a:r>
              <a:rPr lang="fr-FR" baseline="0" dirty="0" err="1" smtClean="0"/>
              <a:t>Sussan</a:t>
            </a:r>
            <a:r>
              <a:rPr lang="fr-FR" baseline="0" dirty="0" smtClean="0"/>
              <a:t>.</a:t>
            </a:r>
          </a:p>
          <a:p>
            <a:r>
              <a:rPr lang="fr-FR" baseline="0" dirty="0" smtClean="0"/>
              <a:t>Si on en reste ici c’est assez large. Une autre façon pourrait être de le comprendre en l’installant sur l’axe politique (droite, gauche, progressistes, conservateurs…)</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1</a:t>
            </a:fld>
            <a:endParaRPr lang="fr-FR"/>
          </a:p>
        </p:txBody>
      </p:sp>
    </p:spTree>
    <p:extLst>
      <p:ext uri="{BB962C8B-B14F-4D97-AF65-F5344CB8AC3E}">
        <p14:creationId xmlns:p14="http://schemas.microsoft.com/office/powerpoint/2010/main" val="4085445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Slide</a:t>
            </a:r>
            <a:r>
              <a:rPr lang="fr-FR" baseline="0" dirty="0" smtClean="0"/>
              <a:t> de passage au premier intervenant.</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10</a:t>
            </a:fld>
            <a:endParaRPr lang="fr-FR"/>
          </a:p>
        </p:txBody>
      </p:sp>
    </p:spTree>
    <p:extLst>
      <p:ext uri="{BB962C8B-B14F-4D97-AF65-F5344CB8AC3E}">
        <p14:creationId xmlns:p14="http://schemas.microsoft.com/office/powerpoint/2010/main" val="256367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C’est ce qu’a proposé James</a:t>
            </a:r>
            <a:r>
              <a:rPr lang="fr-FR" baseline="0" dirty="0" smtClean="0"/>
              <a:t> Hughes (Docteur en sociologie et également </a:t>
            </a:r>
            <a:r>
              <a:rPr lang="fr-FR" baseline="0" dirty="0" err="1" smtClean="0"/>
              <a:t>bioéthicien</a:t>
            </a:r>
            <a:r>
              <a:rPr lang="fr-FR" baseline="0" dirty="0" smtClean="0"/>
              <a:t> – Enseignant à une l’université du Connecticut (USA)) dans son livre Citizen Cyborg. Présentation des axes du 20ème siècle (économiques, culturels). Puis ajouts d’un 3</a:t>
            </a:r>
            <a:r>
              <a:rPr lang="fr-FR" baseline="30000" dirty="0" smtClean="0"/>
              <a:t>ème</a:t>
            </a:r>
            <a:r>
              <a:rPr lang="fr-FR" baseline="0" dirty="0" smtClean="0"/>
              <a:t> axe de « biopolitiques ».</a:t>
            </a:r>
          </a:p>
          <a:p>
            <a:r>
              <a:rPr lang="fr-FR" baseline="0" dirty="0" smtClean="0"/>
              <a:t>Source bouquins.</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2</a:t>
            </a:fld>
            <a:endParaRPr lang="fr-FR"/>
          </a:p>
        </p:txBody>
      </p:sp>
    </p:spTree>
    <p:extLst>
      <p:ext uri="{BB962C8B-B14F-4D97-AF65-F5344CB8AC3E}">
        <p14:creationId xmlns:p14="http://schemas.microsoft.com/office/powerpoint/2010/main" val="2940561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Source bouquin</a:t>
            </a:r>
          </a:p>
          <a:p>
            <a:r>
              <a:rPr lang="fr-FR" dirty="0" smtClean="0"/>
              <a:t>Axe biopolitique:</a:t>
            </a:r>
            <a:r>
              <a:rPr lang="fr-FR" baseline="0" dirty="0" smtClean="0"/>
              <a:t>  Position par rapport aux technologies de modification du vivant (favorable ou non).</a:t>
            </a:r>
          </a:p>
          <a:p>
            <a:r>
              <a:rPr lang="fr-FR" baseline="0" dirty="0" smtClean="0"/>
              <a:t> Les transhumanistes sont alors ceux en faveur d’une modification; avec différentes « conceptions » variations selon les positions sur les autres angles:</a:t>
            </a:r>
            <a:endParaRPr lang="fr-FR" dirty="0" smtClean="0"/>
          </a:p>
          <a:p>
            <a:r>
              <a:rPr lang="fr-FR" baseline="0" dirty="0" smtClean="0"/>
              <a:t>Transhumanisme Démocratique: Progressiste, distributif (Aussi appelés </a:t>
            </a:r>
            <a:r>
              <a:rPr lang="fr-FR" baseline="0" dirty="0" err="1" smtClean="0"/>
              <a:t>Technoprogressistes</a:t>
            </a:r>
            <a:r>
              <a:rPr lang="fr-FR" baseline="0" dirty="0" smtClean="0"/>
              <a:t>)</a:t>
            </a:r>
          </a:p>
          <a:p>
            <a:r>
              <a:rPr lang="fr-FR" dirty="0" smtClean="0"/>
              <a:t>Transhumanisme « </a:t>
            </a:r>
            <a:r>
              <a:rPr lang="fr-FR" dirty="0" err="1" smtClean="0"/>
              <a:t>extropien</a:t>
            </a:r>
            <a:r>
              <a:rPr lang="fr-FR" dirty="0" smtClean="0"/>
              <a:t> »: Progressiste</a:t>
            </a:r>
            <a:r>
              <a:rPr lang="fr-FR" baseline="0" dirty="0" smtClean="0"/>
              <a:t> au niveau des mœurs, mais conservateur au niveau économique (entendez par la libéral)</a:t>
            </a:r>
          </a:p>
          <a:p>
            <a:endParaRPr lang="fr-FR" baseline="0" dirty="0" smtClean="0"/>
          </a:p>
          <a:p>
            <a:r>
              <a:rPr lang="fr-FR" baseline="0" dirty="0" smtClean="0"/>
              <a:t>L’opposition sur cet angle est alors constituées par les « </a:t>
            </a:r>
            <a:r>
              <a:rPr lang="fr-FR" baseline="0" dirty="0" err="1" smtClean="0"/>
              <a:t>bioluddites</a:t>
            </a:r>
            <a:r>
              <a:rPr lang="fr-FR" baseline="0" dirty="0" smtClean="0"/>
              <a:t> » qui également connaissent différentes variations selon leur position sur les autres axes (ex de personnes progressistes socialement, en faveur de la redistribution mais contre toute modification du vivant), ou alors exemple de personnes conservatrices socialement, économiquement ainsi que sur l’axe biopolitique.</a:t>
            </a:r>
          </a:p>
          <a:p>
            <a:endParaRPr lang="fr-FR" dirty="0" smtClean="0"/>
          </a:p>
          <a:p>
            <a:r>
              <a:rPr lang="fr-FR" dirty="0" smtClean="0"/>
              <a:t>J’apprécie cette</a:t>
            </a:r>
            <a:r>
              <a:rPr lang="fr-FR" baseline="0" dirty="0" smtClean="0"/>
              <a:t> vision car elle permet de faire prendre conscience des différences internes au mouvement transhumaniste. Je ne suis pas convaincu cependant de sa pertinence, car comme on le voit les 2 types de transhumanisme décrits ont également des positions progressistes au niveau culturel. Et les transhumanistes ont en général des position d’opposition très claires et fortes envers toute une utilisation des technologies de modification du vivant dans une politique d’extrême droite.</a:t>
            </a:r>
          </a:p>
          <a:p>
            <a:endParaRPr lang="fr-FR" baseline="0" dirty="0" smtClean="0"/>
          </a:p>
          <a:p>
            <a:r>
              <a:rPr lang="fr-FR" baseline="0" dirty="0" smtClean="0"/>
              <a:t>Une autre façon de définir le transhumanisme est de partir de ce qui en est à la source</a:t>
            </a:r>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3</a:t>
            </a:fld>
            <a:endParaRPr lang="fr-FR"/>
          </a:p>
        </p:txBody>
      </p:sp>
    </p:spTree>
    <p:extLst>
      <p:ext uri="{BB962C8B-B14F-4D97-AF65-F5344CB8AC3E}">
        <p14:creationId xmlns:p14="http://schemas.microsoft.com/office/powerpoint/2010/main" val="370668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Vitesse: Nano,</a:t>
            </a:r>
            <a:r>
              <a:rPr lang="fr-FR" baseline="0" dirty="0" smtClean="0"/>
              <a:t> bio, info, </a:t>
            </a:r>
            <a:r>
              <a:rPr lang="fr-FR" baseline="0" dirty="0" err="1" smtClean="0"/>
              <a:t>cogno</a:t>
            </a:r>
            <a:endParaRPr lang="fr-FR" baseline="0" dirty="0" smtClean="0"/>
          </a:p>
          <a:p>
            <a:endParaRPr lang="fr-FR" baseline="0" dirty="0" smtClean="0"/>
          </a:p>
          <a:p>
            <a:r>
              <a:rPr lang="fr-FR" dirty="0" smtClean="0"/>
              <a:t>Société: Les premiers H+ étaient vraiment marginaux, il y a 5 ans nous paraissions encore ridicule, maintenant</a:t>
            </a:r>
            <a:r>
              <a:rPr lang="fr-FR" baseline="0" dirty="0" smtClean="0"/>
              <a:t> l</a:t>
            </a:r>
            <a:r>
              <a:rPr lang="fr-FR" dirty="0" smtClean="0"/>
              <a:t>e sujet est déjà </a:t>
            </a:r>
            <a:r>
              <a:rPr lang="fr-FR" dirty="0" err="1" smtClean="0"/>
              <a:t>mainstream</a:t>
            </a:r>
            <a:r>
              <a:rPr lang="fr-FR" dirty="0" smtClean="0"/>
              <a:t> (articles, recherches partout)</a:t>
            </a:r>
          </a:p>
          <a:p>
            <a:endParaRPr lang="fr-FR" dirty="0" smtClean="0"/>
          </a:p>
          <a:p>
            <a:r>
              <a:rPr lang="fr-FR" dirty="0" smtClean="0"/>
              <a:t>Demain:</a:t>
            </a:r>
            <a:r>
              <a:rPr lang="fr-FR" baseline="0" dirty="0" smtClean="0"/>
              <a:t> comment les technologies transformeront la société dépendra de la façon qu’on a de les concevoir et de les intégrer.</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4</a:t>
            </a:fld>
            <a:endParaRPr lang="fr-FR"/>
          </a:p>
        </p:txBody>
      </p:sp>
    </p:spTree>
    <p:extLst>
      <p:ext uri="{BB962C8B-B14F-4D97-AF65-F5344CB8AC3E}">
        <p14:creationId xmlns:p14="http://schemas.microsoft.com/office/powerpoint/2010/main" val="188602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Afin de construire des systèmes pour « demain », il faut réfléchir dès aujourd’hui. Pour plusieurs raisons</a:t>
            </a:r>
          </a:p>
          <a:p>
            <a:endParaRPr lang="fr-FR" baseline="0" dirty="0" smtClean="0"/>
          </a:p>
          <a:p>
            <a:r>
              <a:rPr lang="fr-FR" baseline="0" dirty="0" smtClean="0"/>
              <a:t>Déjà, si cela semble assez simpliste, pour réfléchir sur un sujet il faut être informé qu’il existe. Que ce n’est pas que du délire.</a:t>
            </a:r>
          </a:p>
          <a:p>
            <a:endParaRPr lang="fr-FR" baseline="0" dirty="0" smtClean="0"/>
          </a:p>
          <a:p>
            <a:r>
              <a:rPr lang="fr-FR" baseline="0" dirty="0" smtClean="0"/>
              <a:t>Mais également, il faut avoir le temps de passer outre la peur et le fantasme.</a:t>
            </a:r>
          </a:p>
          <a:p>
            <a:endParaRPr lang="fr-FR" baseline="0" dirty="0" smtClean="0"/>
          </a:p>
          <a:p>
            <a:r>
              <a:rPr lang="fr-FR" baseline="0" dirty="0" smtClean="0"/>
              <a:t>Pour enfin arriver à une étape ou les immenses opportunités ET les risques sont pris en compte. Ainsi que les droits des individus.</a:t>
            </a:r>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5</a:t>
            </a:fld>
            <a:endParaRPr lang="fr-FR"/>
          </a:p>
        </p:txBody>
      </p:sp>
    </p:spTree>
    <p:extLst>
      <p:ext uri="{BB962C8B-B14F-4D97-AF65-F5344CB8AC3E}">
        <p14:creationId xmlns:p14="http://schemas.microsoft.com/office/powerpoint/2010/main" val="148828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Aujourd’hui nous en sommes encore à l’étape de la peur et des fantasmes délirant (</a:t>
            </a:r>
            <a:r>
              <a:rPr lang="fr-FR" dirty="0" err="1" smtClean="0"/>
              <a:t>Gattaca</a:t>
            </a:r>
            <a:r>
              <a:rPr lang="fr-FR" dirty="0" smtClean="0"/>
              <a:t>...)</a:t>
            </a:r>
          </a:p>
          <a:p>
            <a:endParaRPr lang="fr-FR" dirty="0" smtClean="0"/>
          </a:p>
          <a:p>
            <a:r>
              <a:rPr lang="fr-FR" dirty="0" smtClean="0"/>
              <a:t>Dans</a:t>
            </a:r>
            <a:r>
              <a:rPr lang="fr-FR" baseline="0" dirty="0" smtClean="0"/>
              <a:t> toute la société, même dans les partis progressistes, ou par exemple le PS en fin d’année 2010 et après des débats houleux a finalement prit position contre la GPA. Pas d’encadrement, une interdiction. Sont invoqués les risques de marchandisation du corps humain et des similitudes avec la prostitution…</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On retrouve aussi cela d</a:t>
            </a:r>
            <a:r>
              <a:rPr lang="fr-FR" baseline="0" dirty="0" smtClean="0"/>
              <a:t>ans l’organisme chargé de la réflexion sur les thèmes éthiques (le comité </a:t>
            </a:r>
            <a:r>
              <a:rPr lang="fr-FR" baseline="0" smtClean="0"/>
              <a:t>consultatif national </a:t>
            </a:r>
            <a:r>
              <a:rPr lang="fr-FR" baseline="0" dirty="0" smtClean="0"/>
              <a:t>d’éthique). Les règles n’ont pas changé depuis des années et ils n’ont pas l’intention de les faire changer. L’éthique…</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6</a:t>
            </a:fld>
            <a:endParaRPr lang="fr-FR"/>
          </a:p>
        </p:txBody>
      </p:sp>
    </p:spTree>
    <p:extLst>
      <p:ext uri="{BB962C8B-B14F-4D97-AF65-F5344CB8AC3E}">
        <p14:creationId xmlns:p14="http://schemas.microsoft.com/office/powerpoint/2010/main" val="265140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La réflexion éthique doit être présente afin de s’assurer que les droits des individus sont respectés, leur santé, s’assurer que l’information des citoyens est respectée, qu’ils aient accès aux différents services malgré leurs ressources.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r>
              <a:rPr lang="fr-FR" baseline="0" dirty="0" smtClean="0"/>
              <a:t>Cette considération d’éthique est actuellement utilisée comme une justification de l’application d’une morale conservatrice unique à tous, elle est dévoyée. Avec comme conséquence le contrôle du corps des citoyens. L’éthique est utilisée comme un instrument d’édification d’une morale commune se traduisant par des interdictions, pas par la création de choix ou de programmes d’assistance. Cette morale s’applique sur le corps des citoyens. Traduction concrète: Vous ne pouvez faire ce que vous voulez de votre corps car nous considérons ceci comme indigne, mal, … </a:t>
            </a:r>
          </a:p>
          <a:p>
            <a:endParaRPr lang="fr-FR" baseline="0" dirty="0" smtClean="0"/>
          </a:p>
          <a:p>
            <a:r>
              <a:rPr lang="fr-FR" baseline="0" dirty="0" smtClean="0"/>
              <a:t>La problème n’est pas d’avoir une morale (même conservatrice), c’est de l’appliquer à tous, et qu’elle se traduise par des interdictions. Qu’elle ne prenne pas en compte les droits des citoyens. Qu’elle bafoue des droits </a:t>
            </a:r>
            <a:r>
              <a:rPr lang="fr-FR" baseline="0" smtClean="0"/>
              <a:t>des citoyens.</a:t>
            </a:r>
            <a:endParaRPr lang="fr-FR" baseline="0" dirty="0" smtClean="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7</a:t>
            </a:fld>
            <a:endParaRPr lang="fr-FR"/>
          </a:p>
        </p:txBody>
      </p:sp>
    </p:spTree>
    <p:extLst>
      <p:ext uri="{BB962C8B-B14F-4D97-AF65-F5344CB8AC3E}">
        <p14:creationId xmlns:p14="http://schemas.microsoft.com/office/powerpoint/2010/main" val="2809443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De plus, Interdiction n’est pas protection (n’a jamais été et ne sera jamais. Interdire c’est faire le choix pour l’autre). De fait, interdire oblige à aller dans l’illégalité. En ce sens c’est une prohibition, avec les même effets. Sauf qu’à la place d’Al Capone on a des cliniques privées dans d’autres Etats pour pratiquer la GPA. Quand des traitements plus importants seront disponibles (allongement durée de la vie, améliorations…), plus de personnes seront concernées, plus d’argent en jeu et le marché noir risque de devenir plus important. Avec les risques que cela entraine pour les individus.</a:t>
            </a:r>
            <a:endParaRPr lang="fr-FR" dirty="0" smtClean="0"/>
          </a:p>
          <a:p>
            <a:endParaRPr lang="fr-FR" baseline="0" dirty="0" smtClean="0"/>
          </a:p>
          <a:p>
            <a:r>
              <a:rPr lang="fr-FR" baseline="0" dirty="0" smtClean="0"/>
              <a:t>Transhumanisme: l’éthique telle qu’interprétée actuellement est l’ennemi de tout changement « transhumaniste » en douceur, car un tel changement implique un changement de valeur. Et la conception de l’éthique, actuelle, n’est que l’application d’une morale commune à tous. Et elle entrainera la pire intégration possible: Sans protection, sans possibilités d’accès pour beaucoup (renforçant les inégalités). Pas de développement de technologies qui pourraient bénéficier à des groupes sans suffisamment de pouvoir.</a:t>
            </a:r>
          </a:p>
          <a:p>
            <a:endParaRPr lang="fr-FR" baseline="0" dirty="0" smtClean="0"/>
          </a:p>
          <a:p>
            <a:r>
              <a:rPr lang="fr-FR" baseline="0" dirty="0" smtClean="0"/>
              <a:t>Il faut donc informer et sensibiliser pour que les conceptions aient le temps d’évoluer. Car malgré ce que certains veulent faire croire, l’éthique change avec le temps (et selon les personnes).</a:t>
            </a:r>
            <a:endParaRPr lang="fr-FR" dirty="0"/>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8</a:t>
            </a:fld>
            <a:endParaRPr lang="fr-FR"/>
          </a:p>
        </p:txBody>
      </p:sp>
    </p:spTree>
    <p:extLst>
      <p:ext uri="{BB962C8B-B14F-4D97-AF65-F5344CB8AC3E}">
        <p14:creationId xmlns:p14="http://schemas.microsoft.com/office/powerpoint/2010/main" val="124944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a:t>
            </a:r>
            <a:r>
              <a:rPr lang="fr-FR" baseline="0" dirty="0" smtClean="0"/>
              <a:t> sciences et technologies donnent de nouvelles possibilités. Comme il se doit, il va falloir les conquérir, l’emporter contre la volonté d’interdiction.</a:t>
            </a:r>
            <a:r>
              <a:rPr lang="fr-FR" baseline="0" dirty="0"/>
              <a:t> </a:t>
            </a:r>
            <a:r>
              <a:rPr lang="fr-FR" baseline="0" dirty="0" smtClean="0"/>
              <a:t>Le transhumanisme est l’idéologie qui se forme autour de se combat, en faveur des libertés.</a:t>
            </a:r>
          </a:p>
          <a:p>
            <a:endParaRPr lang="fr-FR" baseline="0" dirty="0" smtClean="0"/>
          </a:p>
          <a:p>
            <a:r>
              <a:rPr lang="fr-FR" baseline="0" dirty="0" smtClean="0"/>
              <a:t>Progressiste au niveau des libertés individuelles. Après, comme déjà dit, il y a plusieurs conceptions du système économique</a:t>
            </a:r>
          </a:p>
        </p:txBody>
      </p:sp>
      <p:sp>
        <p:nvSpPr>
          <p:cNvPr id="4" name="Espace réservé du numéro de diapositive 3"/>
          <p:cNvSpPr>
            <a:spLocks noGrp="1"/>
          </p:cNvSpPr>
          <p:nvPr>
            <p:ph type="sldNum" sz="quarter" idx="10"/>
          </p:nvPr>
        </p:nvSpPr>
        <p:spPr/>
        <p:txBody>
          <a:bodyPr/>
          <a:lstStyle/>
          <a:p>
            <a:fld id="{78B2C828-AA86-40A5-A415-2F1C8959F6E0}" type="slidenum">
              <a:rPr lang="fr-FR" smtClean="0"/>
              <a:t>9</a:t>
            </a:fld>
            <a:endParaRPr lang="fr-FR"/>
          </a:p>
        </p:txBody>
      </p:sp>
    </p:spTree>
    <p:extLst>
      <p:ext uri="{BB962C8B-B14F-4D97-AF65-F5344CB8AC3E}">
        <p14:creationId xmlns:p14="http://schemas.microsoft.com/office/powerpoint/2010/main" val="254628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238243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350907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13605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10365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346326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BD95C2-3E21-46DE-A699-866BAF94B29E}" type="datetimeFigureOut">
              <a:rPr lang="fr-FR" smtClean="0"/>
              <a:t>17/01/2011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123071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BD95C2-3E21-46DE-A699-866BAF94B29E}" type="datetimeFigureOut">
              <a:rPr lang="fr-FR" smtClean="0"/>
              <a:t>17/01/2011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20879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CBD95C2-3E21-46DE-A699-866BAF94B29E}" type="datetimeFigureOut">
              <a:rPr lang="fr-FR" smtClean="0"/>
              <a:t>17/01/2011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261948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BD95C2-3E21-46DE-A699-866BAF94B29E}" type="datetimeFigureOut">
              <a:rPr lang="fr-FR" smtClean="0"/>
              <a:t>17/01/2011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62095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BD95C2-3E21-46DE-A699-866BAF94B29E}" type="datetimeFigureOut">
              <a:rPr lang="fr-FR" smtClean="0"/>
              <a:t>17/01/2011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158631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BD95C2-3E21-46DE-A699-866BAF94B29E}" type="datetimeFigureOut">
              <a:rPr lang="fr-FR" smtClean="0"/>
              <a:t>17/01/2011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7CE2E4-3B4C-48E5-8072-0155EE3595C1}" type="slidenum">
              <a:rPr lang="fr-FR" smtClean="0"/>
              <a:t>‹N°›</a:t>
            </a:fld>
            <a:endParaRPr lang="fr-FR"/>
          </a:p>
        </p:txBody>
      </p:sp>
    </p:spTree>
    <p:extLst>
      <p:ext uri="{BB962C8B-B14F-4D97-AF65-F5344CB8AC3E}">
        <p14:creationId xmlns:p14="http://schemas.microsoft.com/office/powerpoint/2010/main" val="382637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95C2-3E21-46DE-A699-866BAF94B29E}" type="datetimeFigureOut">
              <a:rPr lang="fr-FR" smtClean="0"/>
              <a:t>17/01/2011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E2E4-3B4C-48E5-8072-0155EE3595C1}" type="slidenum">
              <a:rPr lang="fr-FR" smtClean="0"/>
              <a:t>‹N°›</a:t>
            </a:fld>
            <a:endParaRPr lang="fr-FR"/>
          </a:p>
        </p:txBody>
      </p:sp>
    </p:spTree>
    <p:extLst>
      <p:ext uri="{BB962C8B-B14F-4D97-AF65-F5344CB8AC3E}">
        <p14:creationId xmlns:p14="http://schemas.microsoft.com/office/powerpoint/2010/main" val="319413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 ce que le transhumanisme ?</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Mouvement de pensée</a:t>
            </a:r>
          </a:p>
          <a:p>
            <a:endParaRPr lang="fr-FR" dirty="0"/>
          </a:p>
          <a:p>
            <a:r>
              <a:rPr lang="fr-FR" dirty="0" smtClean="0"/>
              <a:t>Utilisation des </a:t>
            </a:r>
            <a:r>
              <a:rPr lang="fr-FR" dirty="0"/>
              <a:t>nouvelles technologies </a:t>
            </a:r>
            <a:r>
              <a:rPr lang="fr-FR" dirty="0" smtClean="0"/>
              <a:t>pour améliorer la condition humaine de façon radicale (capacités sensorielles, physiques, cognitives et émotionnelle…)</a:t>
            </a:r>
          </a:p>
          <a:p>
            <a:endParaRPr lang="fr-FR" dirty="0" smtClean="0"/>
          </a:p>
        </p:txBody>
      </p:sp>
    </p:spTree>
    <p:extLst>
      <p:ext uri="{BB962C8B-B14F-4D97-AF65-F5344CB8AC3E}">
        <p14:creationId xmlns:p14="http://schemas.microsoft.com/office/powerpoint/2010/main" val="2116705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maintenant…</a:t>
            </a:r>
            <a:endParaRPr lang="fr-FR" dirty="0"/>
          </a:p>
        </p:txBody>
      </p:sp>
      <p:sp>
        <p:nvSpPr>
          <p:cNvPr id="3" name="Espace réservé du contenu 2"/>
          <p:cNvSpPr>
            <a:spLocks noGrp="1"/>
          </p:cNvSpPr>
          <p:nvPr>
            <p:ph idx="1"/>
          </p:nvPr>
        </p:nvSpPr>
        <p:spPr/>
        <p:txBody>
          <a:bodyPr>
            <a:normAutofit/>
          </a:bodyPr>
          <a:lstStyle/>
          <a:p>
            <a:r>
              <a:rPr lang="fr-FR" dirty="0" smtClean="0"/>
              <a:t>Rémi </a:t>
            </a:r>
            <a:r>
              <a:rPr lang="fr-FR" dirty="0" err="1"/>
              <a:t>Sussan</a:t>
            </a:r>
            <a:r>
              <a:rPr lang="fr-FR" dirty="0"/>
              <a:t> (journaliste scientifique, auteur du livre </a:t>
            </a:r>
            <a:r>
              <a:rPr lang="fr-FR" dirty="0" smtClean="0"/>
              <a:t>« Les </a:t>
            </a:r>
            <a:r>
              <a:rPr lang="fr-FR" dirty="0"/>
              <a:t>utopies </a:t>
            </a:r>
            <a:r>
              <a:rPr lang="fr-FR" dirty="0" err="1" smtClean="0"/>
              <a:t>posthumaines</a:t>
            </a:r>
            <a:r>
              <a:rPr lang="fr-FR" dirty="0" smtClean="0"/>
              <a:t> »)</a:t>
            </a:r>
          </a:p>
          <a:p>
            <a:endParaRPr lang="fr-FR" dirty="0"/>
          </a:p>
          <a:p>
            <a:r>
              <a:rPr lang="fr-FR" dirty="0" smtClean="0"/>
              <a:t>Les </a:t>
            </a:r>
            <a:r>
              <a:rPr lang="fr-FR" dirty="0"/>
              <a:t>origines du mouvement </a:t>
            </a:r>
            <a:r>
              <a:rPr lang="fr-FR" dirty="0" smtClean="0"/>
              <a:t>transhumaniste</a:t>
            </a:r>
          </a:p>
        </p:txBody>
      </p:sp>
      <p:pic>
        <p:nvPicPr>
          <p:cNvPr id="1026" name="Picture 2" descr="C:\Users\Stephane\Desktop\Perso\H+\banner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05064"/>
            <a:ext cx="828092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338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normAutofit/>
          </a:bodyPr>
          <a:lstStyle/>
          <a:p>
            <a:r>
              <a:rPr lang="fr-FR" dirty="0" smtClean="0"/>
              <a:t>20</a:t>
            </a:r>
            <a:r>
              <a:rPr lang="fr-FR" baseline="30000" dirty="0" smtClean="0"/>
              <a:t>ème</a:t>
            </a:r>
            <a:endParaRPr lang="fr-FR" dirty="0"/>
          </a:p>
        </p:txBody>
      </p:sp>
      <p:pic>
        <p:nvPicPr>
          <p:cNvPr id="2052" name="Picture 4" descr="C:\Users\Stephane\Desktop\Perso\H+\Axe20em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566810"/>
            <a:ext cx="6885765"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487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21</a:t>
            </a:r>
            <a:r>
              <a:rPr lang="fr-FR" baseline="30000" dirty="0" smtClean="0"/>
              <a:t>ème</a:t>
            </a:r>
            <a:endParaRPr lang="fr-FR" dirty="0"/>
          </a:p>
        </p:txBody>
      </p:sp>
      <p:pic>
        <p:nvPicPr>
          <p:cNvPr id="3074" name="Picture 2" descr="C:\Users\Stephane\Desktop\Perso\H+\Axe21e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529970"/>
            <a:ext cx="7793481"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305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raisons pour un transhumanisme</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Vitesse de développement des technologies</a:t>
            </a:r>
          </a:p>
          <a:p>
            <a:endParaRPr lang="fr-FR" dirty="0" smtClean="0"/>
          </a:p>
          <a:p>
            <a:r>
              <a:rPr lang="fr-FR" dirty="0" smtClean="0"/>
              <a:t>Prise de conscience progressive</a:t>
            </a:r>
          </a:p>
          <a:p>
            <a:endParaRPr lang="fr-FR" dirty="0" smtClean="0"/>
          </a:p>
          <a:p>
            <a:r>
              <a:rPr lang="fr-FR" dirty="0" smtClean="0"/>
              <a:t>La société de demain</a:t>
            </a:r>
            <a:endParaRPr lang="fr-FR" dirty="0"/>
          </a:p>
        </p:txBody>
      </p:sp>
    </p:spTree>
    <p:extLst>
      <p:ext uri="{BB962C8B-B14F-4D97-AF65-F5344CB8AC3E}">
        <p14:creationId xmlns:p14="http://schemas.microsoft.com/office/powerpoint/2010/main" val="3024593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Informer</a:t>
            </a:r>
            <a:endParaRPr lang="fr-FR" dirty="0"/>
          </a:p>
        </p:txBody>
      </p:sp>
      <p:sp>
        <p:nvSpPr>
          <p:cNvPr id="3" name="Espace réservé du contenu 2"/>
          <p:cNvSpPr>
            <a:spLocks noGrp="1"/>
          </p:cNvSpPr>
          <p:nvPr>
            <p:ph idx="1"/>
          </p:nvPr>
        </p:nvSpPr>
        <p:spPr/>
        <p:txBody>
          <a:bodyPr>
            <a:normAutofit/>
          </a:bodyPr>
          <a:lstStyle/>
          <a:p>
            <a:r>
              <a:rPr lang="fr-FR" dirty="0" smtClean="0"/>
              <a:t>Réfléchir aujourd’hui pour préparer demain</a:t>
            </a:r>
          </a:p>
          <a:p>
            <a:endParaRPr lang="fr-FR" dirty="0"/>
          </a:p>
          <a:p>
            <a:r>
              <a:rPr lang="fr-FR" dirty="0" smtClean="0"/>
              <a:t>Information assez tôt pour la digérer</a:t>
            </a:r>
          </a:p>
          <a:p>
            <a:pPr marL="0" indent="0">
              <a:buNone/>
            </a:pPr>
            <a:endParaRPr lang="fr-FR" dirty="0"/>
          </a:p>
          <a:p>
            <a:r>
              <a:rPr lang="fr-FR" dirty="0" smtClean="0"/>
              <a:t>1</a:t>
            </a:r>
            <a:r>
              <a:rPr lang="fr-FR" baseline="30000" dirty="0" smtClean="0"/>
              <a:t>er</a:t>
            </a:r>
            <a:r>
              <a:rPr lang="fr-FR" dirty="0" smtClean="0"/>
              <a:t> réflexe = Peur &amp; interdiction</a:t>
            </a:r>
          </a:p>
          <a:p>
            <a:endParaRPr lang="fr-FR" dirty="0"/>
          </a:p>
          <a:p>
            <a:r>
              <a:rPr lang="fr-FR" dirty="0" smtClean="0"/>
              <a:t>Puis réflexion</a:t>
            </a:r>
            <a:endParaRPr lang="fr-FR" dirty="0"/>
          </a:p>
        </p:txBody>
      </p:sp>
    </p:spTree>
    <p:extLst>
      <p:ext uri="{BB962C8B-B14F-4D97-AF65-F5344CB8AC3E}">
        <p14:creationId xmlns:p14="http://schemas.microsoft.com/office/powerpoint/2010/main" val="199237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Ces temps-ci</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Peur &amp; Interdiction</a:t>
            </a:r>
          </a:p>
          <a:p>
            <a:endParaRPr lang="fr-FR" dirty="0"/>
          </a:p>
          <a:p>
            <a:r>
              <a:rPr lang="fr-FR" dirty="0" smtClean="0"/>
              <a:t>Même dans les partis « progressistes »</a:t>
            </a:r>
          </a:p>
          <a:p>
            <a:endParaRPr lang="fr-FR" dirty="0"/>
          </a:p>
          <a:p>
            <a:r>
              <a:rPr lang="fr-FR" dirty="0" smtClean="0"/>
              <a:t>Un organisme chargé de la réflexion</a:t>
            </a:r>
          </a:p>
          <a:p>
            <a:endParaRPr lang="fr-FR" dirty="0"/>
          </a:p>
        </p:txBody>
      </p:sp>
    </p:spTree>
    <p:extLst>
      <p:ext uri="{BB962C8B-B14F-4D97-AF65-F5344CB8AC3E}">
        <p14:creationId xmlns:p14="http://schemas.microsoft.com/office/powerpoint/2010/main" val="258062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L’Ethique!</a:t>
            </a:r>
            <a:endParaRPr lang="fr-FR" dirty="0"/>
          </a:p>
        </p:txBody>
      </p:sp>
      <p:sp>
        <p:nvSpPr>
          <p:cNvPr id="3" name="Espace réservé du contenu 2"/>
          <p:cNvSpPr>
            <a:spLocks noGrp="1"/>
          </p:cNvSpPr>
          <p:nvPr>
            <p:ph idx="1"/>
          </p:nvPr>
        </p:nvSpPr>
        <p:spPr/>
        <p:txBody>
          <a:bodyPr>
            <a:normAutofit/>
          </a:bodyPr>
          <a:lstStyle/>
          <a:p>
            <a:r>
              <a:rPr lang="fr-FR" dirty="0" smtClean="0"/>
              <a:t>Ethique indispensable</a:t>
            </a:r>
          </a:p>
          <a:p>
            <a:endParaRPr lang="fr-FR" dirty="0"/>
          </a:p>
          <a:p>
            <a:r>
              <a:rPr lang="fr-FR" dirty="0" smtClean="0"/>
              <a:t>Ethique outil d’interdiction</a:t>
            </a:r>
            <a:endParaRPr lang="fr-FR" dirty="0"/>
          </a:p>
          <a:p>
            <a:pPr marL="0" indent="0">
              <a:buNone/>
            </a:pPr>
            <a:endParaRPr lang="fr-FR" dirty="0" smtClean="0"/>
          </a:p>
          <a:p>
            <a:r>
              <a:rPr lang="fr-FR" dirty="0" smtClean="0"/>
              <a:t>Contrôle du corps des individus</a:t>
            </a:r>
          </a:p>
          <a:p>
            <a:endParaRPr lang="fr-FR" dirty="0"/>
          </a:p>
          <a:p>
            <a:pPr marL="0" indent="0" algn="ctr">
              <a:buNone/>
            </a:pPr>
            <a:r>
              <a:rPr lang="fr-FR" i="1" dirty="0" smtClean="0"/>
              <a:t>« Une règle morale pour les gouverner tous »</a:t>
            </a:r>
          </a:p>
          <a:p>
            <a:endParaRPr lang="fr-FR" b="1" dirty="0"/>
          </a:p>
          <a:p>
            <a:endParaRPr lang="fr-FR" dirty="0"/>
          </a:p>
        </p:txBody>
      </p:sp>
    </p:spTree>
    <p:extLst>
      <p:ext uri="{BB962C8B-B14F-4D97-AF65-F5344CB8AC3E}">
        <p14:creationId xmlns:p14="http://schemas.microsoft.com/office/powerpoint/2010/main" val="2104058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L’Ethique?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Interdiction n’est pas protection</a:t>
            </a:r>
          </a:p>
          <a:p>
            <a:endParaRPr lang="fr-FR" dirty="0"/>
          </a:p>
          <a:p>
            <a:r>
              <a:rPr lang="fr-FR" dirty="0" smtClean="0"/>
              <a:t>Une nouvelle prohibition</a:t>
            </a:r>
          </a:p>
          <a:p>
            <a:endParaRPr lang="fr-FR" dirty="0" smtClean="0"/>
          </a:p>
          <a:p>
            <a:r>
              <a:rPr lang="fr-FR" dirty="0" smtClean="0"/>
              <a:t>Nécessité d’informer &amp; sensibiliser</a:t>
            </a:r>
            <a:endParaRPr lang="fr-FR" dirty="0"/>
          </a:p>
        </p:txBody>
      </p:sp>
    </p:spTree>
    <p:extLst>
      <p:ext uri="{BB962C8B-B14F-4D97-AF65-F5344CB8AC3E}">
        <p14:creationId xmlns:p14="http://schemas.microsoft.com/office/powerpoint/2010/main" val="90942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Donc – Qu’est ce que le transhumanisme?</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Lutte pour les libertés individuelles</a:t>
            </a:r>
          </a:p>
          <a:p>
            <a:endParaRPr lang="fr-FR" dirty="0"/>
          </a:p>
          <a:p>
            <a:r>
              <a:rPr lang="fr-FR" dirty="0" smtClean="0"/>
              <a:t>Lutte « progressiste »</a:t>
            </a:r>
          </a:p>
          <a:p>
            <a:endParaRPr lang="fr-FR" dirty="0"/>
          </a:p>
          <a:p>
            <a:r>
              <a:rPr lang="fr-FR" dirty="0" smtClean="0"/>
              <a:t>Juste un nouveau nom pour un nouveau champ d’action</a:t>
            </a:r>
            <a:endParaRPr lang="fr-FR" dirty="0"/>
          </a:p>
        </p:txBody>
      </p:sp>
    </p:spTree>
    <p:extLst>
      <p:ext uri="{BB962C8B-B14F-4D97-AF65-F5344CB8AC3E}">
        <p14:creationId xmlns:p14="http://schemas.microsoft.com/office/powerpoint/2010/main" val="3482815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829</Words>
  <Application>Microsoft Office PowerPoint</Application>
  <PresentationFormat>Affichage à l'écran (4:3)</PresentationFormat>
  <Paragraphs>113</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Qu’est ce que le transhumanisme ?</vt:lpstr>
      <vt:lpstr>20ème</vt:lpstr>
      <vt:lpstr>21ème</vt:lpstr>
      <vt:lpstr>Les raisons pour un transhumanisme</vt:lpstr>
      <vt:lpstr>Informer</vt:lpstr>
      <vt:lpstr>Ces temps-ci</vt:lpstr>
      <vt:lpstr>L’Ethique!</vt:lpstr>
      <vt:lpstr>L’Ethique?</vt:lpstr>
      <vt:lpstr>Donc – Qu’est ce que le transhumanisme?</vt:lpstr>
      <vt:lpstr>Et maintenant…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Stephane</dc:creator>
  <cp:lastModifiedBy>Stephane</cp:lastModifiedBy>
  <cp:revision>58</cp:revision>
  <dcterms:created xsi:type="dcterms:W3CDTF">2011-01-09T14:50:09Z</dcterms:created>
  <dcterms:modified xsi:type="dcterms:W3CDTF">2011-01-17T12:32:16Z</dcterms:modified>
</cp:coreProperties>
</file>